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73" r:id="rId7"/>
    <p:sldId id="260" r:id="rId8"/>
    <p:sldId id="270" r:id="rId9"/>
    <p:sldId id="27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374B0CF1-A2F1-4655-8E58-DC5A30178229}">
          <p14:sldIdLst>
            <p14:sldId id="256"/>
            <p14:sldId id="257"/>
            <p14:sldId id="261"/>
            <p14:sldId id="258"/>
            <p14:sldId id="259"/>
            <p14:sldId id="273"/>
            <p14:sldId id="260"/>
            <p14:sldId id="270"/>
            <p14:sldId id="271"/>
            <p14:sldId id="272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9" y="5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A274-1AED-426B-A7F2-39E22CD5D2E1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45CBB-17B4-4C96-A44A-E06546FB436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45CBB-17B4-4C96-A44A-E06546FB436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84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20944-DE93-F73B-27E4-E4EC43F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289611B-F32E-5C7C-322B-06E424E09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71DE94-7EF9-37B2-90F9-1FB65218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10984-BE98-B4F6-7F7B-82DE34F8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2BA625-FB26-6627-A46F-47DF3A49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479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ADA6A7-DDBF-E203-76A4-D834914C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5ED37B5-CD3C-27F9-D456-4E7C782E1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63EF16-B3C4-8578-B4FA-8BAA8BD5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3DBA8B-EFBF-6938-8E6D-1555D68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F8F9EE-8AE7-7E2B-C8E4-79FEEF97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185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0F45E2D-B466-29DD-5017-357A7E323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6F0C57-35D1-2FD2-6EB9-6E2D03913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973F43-5279-3920-7614-0A50F5E2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E3E1BF-E9C8-3E54-E55C-8A855078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33B43C-243D-2969-1533-4D03DB7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650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C371AB-180F-F627-1706-B6A6179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0A71C6-FEC8-24B2-2CE9-FE89F440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90A4C7-1289-1E79-A92D-32D8E8C6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EAAE9A-C37E-443A-7D49-E39C04BB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F3312B-E5F6-830D-AC26-CB9A9AFC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917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D1CC58-5158-D33D-741F-79FC8803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79E4B2-CD18-48C7-451B-825C48F3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EE5CC59-3FBF-86B5-E83F-ACB397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12974D-0047-49F1-3A30-B24F2A62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CC0B4B-D232-6C34-867D-90FEDFB2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4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75A30E-3B49-7AEF-AD26-B9590A71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18E790-D282-136C-39D4-D2E647BAA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C83640C-0670-8E7F-B239-6D39A80B1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4A2DD33-8768-6251-ED6C-855549AE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504B93-5AE7-8EB5-6041-3C559688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DA26C3B-6FB1-CD68-2D4C-6369193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01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41543C-2363-D039-C92F-503F98E8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0AA777-5BD8-041C-D5FB-4054C5D3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4CB15C-8F7A-EC77-6F6E-1AB347E45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6B6695-F389-FC60-6DEC-13832D429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D163EB3-1153-DAC8-864D-22CF4D858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9C5CEB5-97B5-8F42-76C2-6B9DF49B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C77520B-F32D-0EDB-41D3-771EEC77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64459-AD90-C756-849D-59D943F5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651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0F44DE-BF74-D795-5CCF-FB761847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D301A7D-1F53-0450-B787-0A9CB349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ECF833-6BE2-8BDF-1FDE-6A2B2868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F9570E4-7772-D03D-626E-25BCFE92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222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88EDD64-C6BF-D47B-C47E-BB4247CB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97F9C-672F-C81B-8EE1-980B1C9C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A0B067-0FE5-9558-50A3-B20FC62C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462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813DF3-7A77-98D7-54BE-29810D2F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3EB231-2C5A-3BD6-D84C-23C9FF07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94EBEB-8E92-F642-CDAA-5D7AD38E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3B5E140-EB66-F357-1037-CBB58249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105086-E52B-6901-783E-C5D26172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C744C1-2E69-285A-9BC2-AB9FE78E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51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433CD8-5DCA-7C50-E0B0-3DD6B698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8AAE4E9-2016-1791-A598-5588AA993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1EC520D-A4FE-3391-CE09-8E5A568C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E1A092C-255D-1CA1-6066-A5DE1467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98959C-FF68-1024-DC79-3B50CACD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F756BC-B0DF-B142-F99B-04F9016E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27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EB2D12E-5C85-59D3-0D8F-91AD333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6348195-92FA-28CA-7FD3-B0AE3F1B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186C307-B07F-ADCC-BC7D-D58174DF4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CB1B-99C4-4FDC-B163-F5653D9ED6D6}" type="datetimeFigureOut">
              <a:rPr lang="hu-HU" smtClean="0"/>
              <a:t>2025. 09. 13.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8859B2-2B69-CA37-6008-D282CEB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20D43D-1333-8603-D2EC-2310F070F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41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2BCCA57-4E2A-C673-A205-7C73BD2B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56" y="261258"/>
            <a:ext cx="9521373" cy="79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hu-HU" b="1" dirty="0">
                <a:solidFill>
                  <a:srgbClr val="7030A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Sz</a:t>
            </a:r>
            <a:r>
              <a:rPr lang="hu-HU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oftverfejlesztő és tesztelő vizsga 2025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E84EE1C-9DC5-F5F3-7072-7596BA339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6" y="1436914"/>
            <a:ext cx="9637179" cy="667657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4800" dirty="0">
                <a:solidFill>
                  <a:schemeClr val="accent1">
                    <a:lumMod val="50000"/>
                  </a:schemeClr>
                </a:solidFill>
              </a:rPr>
              <a:t>Utazáskezelő program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DD52AC6-7893-CD2B-6FC6-462965165FC2}"/>
              </a:ext>
            </a:extLst>
          </p:cNvPr>
          <p:cNvSpPr txBox="1"/>
          <p:nvPr/>
        </p:nvSpPr>
        <p:spPr>
          <a:xfrm>
            <a:off x="1277256" y="2489645"/>
            <a:ext cx="9637179" cy="2800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Készítette:</a:t>
            </a:r>
            <a:br>
              <a:rPr lang="hu-HU" sz="4400" dirty="0"/>
            </a:br>
            <a:endParaRPr lang="hu-HU" sz="4400" dirty="0"/>
          </a:p>
          <a:p>
            <a:pPr algn="ctr"/>
            <a:r>
              <a:rPr lang="hu-HU" sz="4400" dirty="0" err="1"/>
              <a:t>Vukovics</a:t>
            </a:r>
            <a:r>
              <a:rPr lang="hu-HU" sz="4400" dirty="0"/>
              <a:t> Lily</a:t>
            </a:r>
          </a:p>
          <a:p>
            <a:pPr algn="ctr"/>
            <a:r>
              <a:rPr lang="hu-HU" sz="4400" dirty="0" err="1"/>
              <a:t>Benei</a:t>
            </a:r>
            <a:r>
              <a:rPr lang="hu-HU" sz="4400" dirty="0"/>
              <a:t> Zsolt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AB2A24C-8AB8-CE44-2BE3-1282D3D9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55" y="4083309"/>
            <a:ext cx="2808480" cy="1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06F5C-116F-44F6-A763-14C12014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62" y="365125"/>
            <a:ext cx="9919138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– Hőtérkép (kódrészlet )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4665883-E967-646D-E5D2-74532606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83" y="1392072"/>
            <a:ext cx="6159373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0C4E60A-E3FF-D87E-EA0F-CC1E06F0E684}"/>
              </a:ext>
            </a:extLst>
          </p:cNvPr>
          <p:cNvSpPr txBox="1"/>
          <p:nvPr/>
        </p:nvSpPr>
        <p:spPr>
          <a:xfrm>
            <a:off x="1434662" y="1392072"/>
            <a:ext cx="301909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hu-HU" b="1" dirty="0"/>
              <a:t>🌍 </a:t>
            </a:r>
            <a:r>
              <a:rPr lang="hu-HU" b="1" dirty="0" err="1"/>
              <a:t>Geo</a:t>
            </a:r>
            <a:r>
              <a:rPr lang="hu-HU" b="1" dirty="0"/>
              <a:t> statisztika működése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Adatlekérés</a:t>
            </a:r>
            <a:r>
              <a:rPr lang="hu-HU" dirty="0"/>
              <a:t>: SQL-lekérdezés utasszám </a:t>
            </a:r>
            <a:r>
              <a:rPr lang="hu-HU" dirty="0" err="1"/>
              <a:t>desztinációnként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Feldolgozás</a:t>
            </a:r>
            <a:r>
              <a:rPr lang="hu-HU" dirty="0"/>
              <a:t>: desztináció átalakítása országkóddá (pl. „Párizs” → FRA).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Vizualizáció</a:t>
            </a:r>
            <a:r>
              <a:rPr lang="hu-HU" dirty="0"/>
              <a:t>: hőtérkép generálása a </a:t>
            </a:r>
            <a:r>
              <a:rPr lang="hu-HU" dirty="0" err="1"/>
              <a:t>GeoMap</a:t>
            </a:r>
            <a:r>
              <a:rPr lang="hu-HU" dirty="0"/>
              <a:t> vezérlőn.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Eredmény</a:t>
            </a:r>
            <a:r>
              <a:rPr lang="hu-HU" dirty="0"/>
              <a:t>: látható, mely országokba utaznak a legtöbben.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850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9C13F-F506-4FD0-CD2B-AF88358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C1065-5E40-2B3C-25CE-281638B273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821" y="1436895"/>
            <a:ext cx="90333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Név &amp; cél: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Travelogue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/ Utazáskezelő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- utazási ajánlatok böngészése,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érdeklődés/előfoglalás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felvétele,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oldali feldolgozás.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Fő felhasználói 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„Érdeklődöm” → űrlap → szerveroldali mentés → visszajelzés →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feldolgozza.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Miért hasznos?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Gyors lead-gyűjtés, strukturált adatbázis, visszakereshetőség, státusz-követés.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Scope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 demóban: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az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előfoglalás teljes útja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(kliens → backend → DB) és a megbízható mentés biztosítása (validáció, tranzakció).</a:t>
            </a:r>
          </a:p>
        </p:txBody>
      </p:sp>
    </p:spTree>
    <p:extLst>
      <p:ext uri="{BB962C8B-B14F-4D97-AF65-F5344CB8AC3E}">
        <p14:creationId xmlns:p14="http://schemas.microsoft.com/office/powerpoint/2010/main" val="143440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D877-AB82-2381-34D9-48248EC7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6E1E96-4C95-A9F0-AB42-CDB52BD0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F343B8-2EEA-2161-FD2A-09D665CB90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386" y="1640485"/>
            <a:ext cx="928825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UI: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HTML/CSS + egyszerű JS (űrlap POST).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Backend: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PHP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DB: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—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utazas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;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FK: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elofoglalas.utazas_id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utazas.id.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űrlap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POST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INSERT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visszajelzés.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Biztonság: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prepare +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endParaRPr lang="hu-HU" altLang="hu-HU" dirty="0">
              <a:latin typeface="Calibri 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NFR: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megbízhatóság (időbélyeg, állapot), bővíthetőség (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workflow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indexek).</a:t>
            </a:r>
          </a:p>
        </p:txBody>
      </p:sp>
    </p:spTree>
    <p:extLst>
      <p:ext uri="{BB962C8B-B14F-4D97-AF65-F5344CB8AC3E}">
        <p14:creationId xmlns:p14="http://schemas.microsoft.com/office/powerpoint/2010/main" val="427627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41144-3CE9-AB9B-7EEF-F43C689E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1D8742-1AA4-206B-9E3A-2B9EF587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E</a:t>
            </a:r>
            <a:r>
              <a:rPr lang="hu-HU" dirty="0"/>
              <a:t>lőfoglalás folyamata (részletes áttekintés)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60B6C6B-0885-98EB-827C-89633EC11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7802" y="1375536"/>
            <a:ext cx="8536396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kitölti az űrlapot (név, e-mail, telefon, lakcím).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Form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submit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szerveroldalon lefut.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PHP lépések: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kapcsolat létrehozása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szerverrel (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adatok beolvasása $_POST-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ból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alapértelmezett állapot: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„érdeklődik”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aktuális időpont mentése,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előkészített SQL (prepare +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sikeres futás esetén → rekord bekerül az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táblába.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Visszajelzés a felhasználónak: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 esetén ✓ ikon + köszönő üzenet,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hiba esetén ✕ ikon + hibaüzenet.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Visszanavigálás: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„Vissza az utazásokhoz”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gomb →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21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AA75-F0B2-C184-E3C3-CBE9B8CA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849C6F-0FA5-0F56-B18B-5B02C789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K</a:t>
            </a:r>
            <a:r>
              <a:rPr lang="hu-HU" dirty="0"/>
              <a:t>ódrészlet</a:t>
            </a:r>
            <a:r>
              <a:rPr lang="hu-HU" dirty="0">
                <a:solidFill>
                  <a:srgbClr val="7030A0"/>
                </a:solidFill>
              </a:rPr>
              <a:t> </a:t>
            </a:r>
            <a:r>
              <a:rPr lang="hu-HU" dirty="0"/>
              <a:t>a </a:t>
            </a:r>
            <a:r>
              <a:rPr lang="hu-HU" dirty="0" err="1"/>
              <a:t>jelentkezes.php-ból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0EA03-F4B2-CF85-C1B1-22C22842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69" y="3592986"/>
            <a:ext cx="9172862" cy="19914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13B9C87-AA51-5B8B-20C0-E300A4DA7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9569" y="1541177"/>
            <a:ext cx="58888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védelem SQL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injection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ellen.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típushelyes adatátadás.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Siker/hiba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$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success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flag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amit a HTML rész dönt el.</a:t>
            </a:r>
          </a:p>
        </p:txBody>
      </p:sp>
    </p:spTree>
    <p:extLst>
      <p:ext uri="{BB962C8B-B14F-4D97-AF65-F5344CB8AC3E}">
        <p14:creationId xmlns:p14="http://schemas.microsoft.com/office/powerpoint/2010/main" val="410042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31E2-3CE1-F567-5985-DD5BB543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C059E-759D-C2D9-FF43-F8D6163F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H</a:t>
            </a:r>
            <a:r>
              <a:rPr lang="hu-HU" dirty="0"/>
              <a:t>TML visszajelzés (UI)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B116B4-0A2D-6908-E1F5-515B8F98D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964" y="1545103"/>
            <a:ext cx="89436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Felhasználóbarát design: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animált ✓ / ✕ ikon.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Megnyugtató üzenet: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tisztán közli, hogy ez csak érdeklődés, nem végleges foglalás.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UX flow: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egy gombbal vissza az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574F5-00F2-2A0C-BB9E-1768B631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2" y="3289390"/>
            <a:ext cx="9204915" cy="24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D1B2-21B7-F0C7-B814-BA6BEC6F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079BC-7AE2-D17F-A7E2-E2477B46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sapatmunka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81940-B974-7B4C-B0A7-E89A201843DB}"/>
              </a:ext>
            </a:extLst>
          </p:cNvPr>
          <p:cNvSpPr txBox="1"/>
          <p:nvPr/>
        </p:nvSpPr>
        <p:spPr>
          <a:xfrm>
            <a:off x="1909916" y="1659285"/>
            <a:ext cx="83721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Kommunikáció: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Discord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(megbeszélések, képernyőmegosztás), Messenger (gyors egyeztetések).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Verziókezelés: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GitHub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repo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külön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branch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-ek →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fő ágba,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commit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üzenetekkel követhető munka.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Feladatmegosztás: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frontend (design, űrlapok), backend (PHP, DB), adatbázis (táblák, relációk), konzol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Tanulság: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megtanultuk a verziókezelést,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-konfliktusok kezelését, és hogy hogyan osszuk fel a feladatokat hatékonyan</a:t>
            </a:r>
            <a:endParaRPr lang="en-US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50819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6CCB-C6EF-A4C4-0DE2-2C84B19A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242A51-E7C6-4445-DAD1-59BBD164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81028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7030A0"/>
                </a:solidFill>
              </a:rPr>
              <a:t>F</a:t>
            </a:r>
            <a:r>
              <a:rPr lang="hu-HU" dirty="0" err="1"/>
              <a:t>uture</a:t>
            </a:r>
            <a:r>
              <a:rPr lang="hu-HU" dirty="0"/>
              <a:t> </a:t>
            </a:r>
            <a:r>
              <a:rPr lang="hu-HU" dirty="0" err="1"/>
              <a:t>improvements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89F4-49A6-CE5F-6B55-CCECF483EC7F}"/>
              </a:ext>
            </a:extLst>
          </p:cNvPr>
          <p:cNvSpPr txBox="1"/>
          <p:nvPr/>
        </p:nvSpPr>
        <p:spPr>
          <a:xfrm>
            <a:off x="1575962" y="1263233"/>
            <a:ext cx="83721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📊</a:t>
            </a:r>
            <a:r>
              <a:rPr lang="hu-HU" altLang="hu-HU" sz="2800" dirty="0" err="1">
                <a:latin typeface="Calibri  "/>
              </a:rPr>
              <a:t>Admin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dashboard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managing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bookings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📧</a:t>
            </a:r>
            <a:r>
              <a:rPr lang="hu-HU" altLang="hu-HU" sz="2800" dirty="0">
                <a:latin typeface="Calibri  "/>
              </a:rPr>
              <a:t>Email </a:t>
            </a:r>
            <a:r>
              <a:rPr lang="hu-HU" altLang="hu-HU" sz="2800" dirty="0" err="1">
                <a:latin typeface="Calibri  "/>
              </a:rPr>
              <a:t>notifications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to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users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after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registration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💳</a:t>
            </a:r>
            <a:r>
              <a:rPr lang="hu-HU" altLang="hu-HU" sz="2800" dirty="0" err="1">
                <a:latin typeface="Calibri  "/>
              </a:rPr>
              <a:t>Payment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system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integration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final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reservations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🔍</a:t>
            </a:r>
            <a:r>
              <a:rPr lang="hu-HU" altLang="hu-HU" sz="2800" dirty="0">
                <a:latin typeface="Calibri  "/>
              </a:rPr>
              <a:t>More </a:t>
            </a:r>
            <a:r>
              <a:rPr lang="hu-HU" altLang="hu-HU" sz="2800" dirty="0" err="1">
                <a:latin typeface="Calibri  "/>
              </a:rPr>
              <a:t>advanced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search</a:t>
            </a:r>
            <a:r>
              <a:rPr lang="hu-HU" altLang="hu-HU" sz="2800" dirty="0">
                <a:latin typeface="Calibri  "/>
              </a:rPr>
              <a:t> and filtering </a:t>
            </a:r>
            <a:r>
              <a:rPr lang="hu-HU" altLang="hu-HU" sz="2800" dirty="0" err="1">
                <a:latin typeface="Calibri  "/>
              </a:rPr>
              <a:t>options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📱</a:t>
            </a:r>
            <a:r>
              <a:rPr lang="hu-HU" altLang="hu-HU" sz="2800" dirty="0">
                <a:latin typeface="Calibri  "/>
              </a:rPr>
              <a:t>Mobile-</a:t>
            </a:r>
            <a:r>
              <a:rPr lang="hu-HU" altLang="hu-HU" sz="2800" dirty="0" err="1">
                <a:latin typeface="Calibri  "/>
              </a:rPr>
              <a:t>friendly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layout</a:t>
            </a:r>
            <a:r>
              <a:rPr lang="hu-HU" altLang="hu-HU" sz="2800" dirty="0">
                <a:latin typeface="Calibri  "/>
              </a:rPr>
              <a:t> and performance </a:t>
            </a:r>
            <a:r>
              <a:rPr lang="hu-HU" altLang="hu-HU" sz="2800" dirty="0" err="1">
                <a:latin typeface="Calibri  "/>
              </a:rPr>
              <a:t>tuning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🏨</a:t>
            </a:r>
            <a:r>
              <a:rPr lang="hu-HU" altLang="hu-HU" sz="2800" dirty="0">
                <a:latin typeface="Calibri  "/>
              </a:rPr>
              <a:t>Hotel </a:t>
            </a:r>
            <a:r>
              <a:rPr lang="hu-HU" altLang="hu-HU" sz="2800" dirty="0" err="1">
                <a:latin typeface="Calibri  "/>
              </a:rPr>
              <a:t>Room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administration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🚍</a:t>
            </a:r>
            <a:r>
              <a:rPr lang="hu-HU" altLang="hu-HU" sz="2800" dirty="0">
                <a:latin typeface="Calibri  "/>
              </a:rPr>
              <a:t>Real Time </a:t>
            </a:r>
            <a:r>
              <a:rPr lang="hu-HU" altLang="hu-HU" sz="2800" dirty="0" err="1">
                <a:latin typeface="Calibri  "/>
              </a:rPr>
              <a:t>Vehicle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tracking</a:t>
            </a:r>
            <a:r>
              <a:rPr lang="hu-HU" altLang="hu-HU" sz="2800" dirty="0">
                <a:latin typeface="Calibri  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🌍</a:t>
            </a:r>
            <a:r>
              <a:rPr lang="hu-HU" altLang="hu-HU" sz="2800" dirty="0">
                <a:latin typeface="Calibri  "/>
              </a:rPr>
              <a:t>Multi </a:t>
            </a:r>
            <a:r>
              <a:rPr lang="hu-HU" altLang="hu-HU" sz="2800" dirty="0" err="1">
                <a:latin typeface="Calibri  "/>
              </a:rPr>
              <a:t>Language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suport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🤖</a:t>
            </a:r>
            <a:r>
              <a:rPr lang="hu-HU" altLang="hu-HU" sz="2800" dirty="0" err="1">
                <a:latin typeface="Calibri  "/>
              </a:rPr>
              <a:t>Ai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travel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suggestions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🛍️ Souvenir shop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800" dirty="0">
                <a:latin typeface="Calibri  "/>
              </a:rPr>
              <a:t> </a:t>
            </a:r>
            <a:r>
              <a:rPr lang="hu-HU" sz="2800" dirty="0"/>
              <a:t>☁️</a:t>
            </a:r>
            <a:r>
              <a:rPr lang="hu-HU" altLang="hu-HU" sz="2800" dirty="0" err="1">
                <a:latin typeface="Calibri  "/>
              </a:rPr>
              <a:t>Cloud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managment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u-HU" altLang="hu-HU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28463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75849-D4A4-703A-9306-526EA78D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366" y="365126"/>
            <a:ext cx="9966434" cy="620220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B</a:t>
            </a:r>
            <a:r>
              <a:rPr lang="hu-HU" dirty="0"/>
              <a:t>efejezés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EE22E1-D028-7A92-B197-88FB3175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366" y="2665379"/>
            <a:ext cx="9966434" cy="3511584"/>
          </a:xfrm>
        </p:spPr>
        <p:txBody>
          <a:bodyPr/>
          <a:lstStyle/>
          <a:p>
            <a:pPr marL="0" indent="0" algn="ctr">
              <a:spcBef>
                <a:spcPts val="4200"/>
              </a:spcBef>
              <a:buNone/>
            </a:pPr>
            <a:r>
              <a:rPr lang="hu-HU" sz="4400" dirty="0">
                <a:solidFill>
                  <a:schemeClr val="tx2"/>
                </a:solidFill>
              </a:rPr>
              <a:t>Köszönjük a megtisztelő figyelmet</a:t>
            </a:r>
            <a:r>
              <a:rPr lang="hu-HU" sz="4400" dirty="0">
                <a:solidFill>
                  <a:srgbClr val="7030A0"/>
                </a:solidFill>
              </a:rPr>
              <a:t>! 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Kellemes utazásokat kívánunk a jövőben!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77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10893E-1391-6740-573B-ED7D1A23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82" y="365126"/>
            <a:ext cx="9953017" cy="68546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hu-H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EBDD91-451E-1CC4-2831-94574158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234" y="1264597"/>
            <a:ext cx="9562289" cy="479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Az </a:t>
            </a:r>
            <a:r>
              <a:rPr lang="hu-HU" sz="3200" dirty="0">
                <a:solidFill>
                  <a:srgbClr val="0070C0"/>
                </a:solidFill>
              </a:rPr>
              <a:t>Utazáskezelő</a:t>
            </a:r>
            <a:r>
              <a:rPr lang="hu-HU" sz="3200" dirty="0"/>
              <a:t> egy olyan szoftver, amely egy központi adatbázis köré épülve lehetővé teszi az utazási irodák és az utazásszervezéssel foglalkozók számára a fontos üzleti adatok kezelését. </a:t>
            </a:r>
          </a:p>
          <a:p>
            <a:pPr marL="0" indent="0">
              <a:buNone/>
            </a:pPr>
            <a:r>
              <a:rPr lang="hu-HU" sz="3200" dirty="0"/>
              <a:t>A fő program a rendelkezésre álló adatok feldolgozását végzi, míg a hozzá tartozó weboldal hidat képez a szervezők és az utazni vágyók között: lehetővé teszi a meghirdetett utazásokra való jelentkezést, és folyamatosan fenntartja az érdeklődést.</a:t>
            </a:r>
          </a:p>
        </p:txBody>
      </p:sp>
    </p:spTree>
    <p:extLst>
      <p:ext uri="{BB962C8B-B14F-4D97-AF65-F5344CB8AC3E}">
        <p14:creationId xmlns:p14="http://schemas.microsoft.com/office/powerpoint/2010/main" val="125276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C0E1FC-A241-559C-4976-3FE546A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688" y="365126"/>
            <a:ext cx="9494197" cy="64655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 és a projekt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76A8FF-4281-3C5B-FC95-9938920F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688" y="1196502"/>
            <a:ext cx="9494197" cy="4980461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Az </a:t>
            </a:r>
            <a:r>
              <a:rPr lang="hu-HU" dirty="0">
                <a:solidFill>
                  <a:schemeClr val="accent1"/>
                </a:solidFill>
              </a:rPr>
              <a:t>Utazáskezelő</a:t>
            </a:r>
            <a:r>
              <a:rPr lang="hu-HU" dirty="0"/>
              <a:t> ötlete onnan fakad, hogy csapattagunk, Zsolt külföldi és belföldi utaztatásban, autóbuszvezetőként vesz részt. A projekthez később csatlakozott Lily, akinek kommunikációs tapasztalata jelentősen alakította a projekt fejlődését.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Lily</a:t>
            </a:r>
            <a:r>
              <a:rPr lang="hu-HU" dirty="0"/>
              <a:t> felelt a weboldal teljes elkészítéséért, valamint a komplex, mégis egyszerű vizuális stílus kialakításáért.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Zsolt</a:t>
            </a:r>
            <a:r>
              <a:rPr lang="hu-HU" dirty="0"/>
              <a:t> az adatbázis szerkezetét és az asztali program fejlesztését végezte. A prezentációt és a dokumentációt közösen készítettük. </a:t>
            </a:r>
            <a:r>
              <a:rPr lang="hu-HU" dirty="0" err="1"/>
              <a:t>Pörgős</a:t>
            </a:r>
            <a:r>
              <a:rPr lang="hu-HU" dirty="0"/>
              <a:t> életmódunk miatt személyes találkozó hiányában </a:t>
            </a:r>
            <a:r>
              <a:rPr lang="hu-HU" dirty="0" err="1"/>
              <a:t>messengeren</a:t>
            </a:r>
            <a:r>
              <a:rPr lang="hu-HU" dirty="0"/>
              <a:t> és telefonon kommunikáltunk.</a:t>
            </a:r>
          </a:p>
        </p:txBody>
      </p:sp>
    </p:spTree>
    <p:extLst>
      <p:ext uri="{BB962C8B-B14F-4D97-AF65-F5344CB8AC3E}">
        <p14:creationId xmlns:p14="http://schemas.microsoft.com/office/powerpoint/2010/main" val="144028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F7B66B-D37C-C21E-53BD-AF0BDFB0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D670D1F2-8440-EE96-AF6A-FFE16998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6" y="1284891"/>
            <a:ext cx="9523381" cy="4721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1800" dirty="0"/>
              <a:t>Az </a:t>
            </a:r>
            <a:r>
              <a:rPr lang="hu-HU" sz="1800" b="1" dirty="0"/>
              <a:t>utazáskezelő</a:t>
            </a:r>
            <a:r>
              <a:rPr lang="hu-HU" sz="1800" dirty="0"/>
              <a:t> asztali alkalmazás egy adminisztrációs felület az adatbázis teljes menedzselésére.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800" dirty="0"/>
              <a:t>Menürendszer:</a:t>
            </a:r>
          </a:p>
          <a:p>
            <a:pPr>
              <a:spcBef>
                <a:spcPts val="1200"/>
              </a:spcBef>
            </a:pPr>
            <a:r>
              <a:rPr lang="hu-HU" sz="1800" dirty="0"/>
              <a:t>🏠 </a:t>
            </a:r>
            <a:r>
              <a:rPr lang="hu-HU" sz="1800" b="1" dirty="0"/>
              <a:t>Kezdőképernyő</a:t>
            </a:r>
            <a:r>
              <a:rPr lang="hu-HU" sz="1800" dirty="0"/>
              <a:t>: Bejelentkezés az adatbázisba előre meghatározott adatokkal(</a:t>
            </a:r>
            <a:r>
              <a:rPr lang="hu-HU" sz="1800" dirty="0" err="1"/>
              <a:t>admin</a:t>
            </a:r>
            <a:r>
              <a:rPr lang="hu-HU" sz="1800" dirty="0"/>
              <a:t>/operátor</a:t>
            </a:r>
            <a:r>
              <a:rPr lang="hu-HU" altLang="hu-HU" sz="1800" dirty="0">
                <a:latin typeface="Calibri  "/>
              </a:rPr>
              <a:t> →korlátozott hozzáférés</a:t>
            </a:r>
            <a:r>
              <a:rPr lang="hu-HU" sz="1800" dirty="0"/>
              <a:t>).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✈️</a:t>
            </a:r>
            <a:r>
              <a:rPr lang="hu-HU" dirty="0"/>
              <a:t> </a:t>
            </a:r>
            <a:r>
              <a:rPr lang="hu-HU" sz="1800" b="1" dirty="0"/>
              <a:t>Utazások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regisztrált utazásokban résztvevő utasok</a:t>
            </a:r>
          </a:p>
          <a:p>
            <a:pPr lvl="1"/>
            <a:r>
              <a:rPr lang="hu-HU" sz="1400" dirty="0"/>
              <a:t>✏️ </a:t>
            </a:r>
            <a:r>
              <a:rPr lang="hu-HU" sz="1400" b="1" dirty="0"/>
              <a:t>Szerkesztése:  </a:t>
            </a:r>
            <a:r>
              <a:rPr lang="hu-HU" sz="1400" dirty="0"/>
              <a:t>meglévő utazások szerkesztése / új hozzáadása / meglévő törlése</a:t>
            </a:r>
          </a:p>
          <a:p>
            <a:r>
              <a:rPr lang="hu-HU" sz="1800" dirty="0"/>
              <a:t>👨‍👩‍👧‍👦 </a:t>
            </a:r>
            <a:r>
              <a:rPr lang="hu-HU" sz="1800" b="1" dirty="0"/>
              <a:t>Utasok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Az összes eddig regisztrált utas belistázása(50 db-os lapoztatással)</a:t>
            </a:r>
          </a:p>
          <a:p>
            <a:pPr lvl="1"/>
            <a:r>
              <a:rPr lang="hu-HU" sz="1400" dirty="0"/>
              <a:t>➕ </a:t>
            </a:r>
            <a:r>
              <a:rPr lang="hu-HU" sz="1400" b="1" dirty="0"/>
              <a:t>Hozzáadás: </a:t>
            </a:r>
            <a:r>
              <a:rPr lang="hu-HU" sz="1400" dirty="0"/>
              <a:t>Új utas regisztrációja(először megkeressük van-e már ilyen)</a:t>
            </a:r>
          </a:p>
          <a:p>
            <a:r>
              <a:rPr lang="hu-HU" sz="1800" dirty="0"/>
              <a:t>📅 </a:t>
            </a:r>
            <a:r>
              <a:rPr lang="hu-HU" sz="1800" b="1" dirty="0"/>
              <a:t>Előfoglalások</a:t>
            </a:r>
            <a:r>
              <a:rPr lang="hu-HU" sz="1400" dirty="0"/>
              <a:t>: A weboldalon keresztül regisztrált felhasználók kezelése, akár regisztrálása utasnak</a:t>
            </a:r>
          </a:p>
          <a:p>
            <a:r>
              <a:rPr lang="hu-HU" sz="1400" dirty="0"/>
              <a:t>📊  </a:t>
            </a:r>
            <a:r>
              <a:rPr lang="hu-HU" sz="1800" b="1" dirty="0"/>
              <a:t>Statisztika</a:t>
            </a:r>
            <a:r>
              <a:rPr lang="hu-HU" sz="1400" b="1" dirty="0"/>
              <a:t>: </a:t>
            </a:r>
            <a:r>
              <a:rPr lang="hu-HU" sz="1400" dirty="0"/>
              <a:t>Utazások tendenciája, bevételek </a:t>
            </a:r>
            <a:r>
              <a:rPr lang="hu-HU" sz="1400" dirty="0" err="1"/>
              <a:t>utazásonkénti</a:t>
            </a:r>
            <a:r>
              <a:rPr lang="hu-HU" sz="1400" dirty="0"/>
              <a:t> lebontásban, korcsoportok, legnépszerűbb utazások</a:t>
            </a:r>
          </a:p>
          <a:p>
            <a:r>
              <a:rPr lang="hu-HU" sz="1400" dirty="0"/>
              <a:t>🧭 </a:t>
            </a:r>
            <a:r>
              <a:rPr lang="hu-HU" sz="1800" b="1" dirty="0"/>
              <a:t>Útmutató</a:t>
            </a:r>
            <a:r>
              <a:rPr lang="hu-HU" sz="1400" dirty="0"/>
              <a:t>: Program használatának, </a:t>
            </a:r>
            <a:r>
              <a:rPr lang="hu-HU" sz="1400" dirty="0" err="1"/>
              <a:t>relytelemeinek</a:t>
            </a:r>
            <a:r>
              <a:rPr lang="hu-HU" sz="1400" dirty="0"/>
              <a:t> leírása</a:t>
            </a:r>
          </a:p>
          <a:p>
            <a:r>
              <a:rPr lang="hu-HU" sz="1400" b="1" dirty="0"/>
              <a:t>💾 </a:t>
            </a:r>
            <a:r>
              <a:rPr lang="hu-HU" sz="1800" b="1" dirty="0"/>
              <a:t>Mentés</a:t>
            </a:r>
            <a:r>
              <a:rPr lang="hu-HU" sz="1400" b="1" dirty="0"/>
              <a:t>: </a:t>
            </a:r>
            <a:r>
              <a:rPr lang="hu-HU" sz="1400" dirty="0"/>
              <a:t>Biztonsági mentés készítése </a:t>
            </a:r>
            <a:r>
              <a:rPr lang="hu-HU" sz="1400" dirty="0" err="1"/>
              <a:t>mysqldump</a:t>
            </a:r>
            <a:r>
              <a:rPr lang="hu-HU" sz="1400" dirty="0"/>
              <a:t> segítségével(teljes adatbázis lementése helyi gépre)</a:t>
            </a:r>
          </a:p>
          <a:p>
            <a:r>
              <a:rPr lang="hu-HU" sz="1400" dirty="0"/>
              <a:t>🔔 </a:t>
            </a:r>
            <a:r>
              <a:rPr lang="hu-HU" sz="1800" b="1" dirty="0"/>
              <a:t>Értesítések</a:t>
            </a:r>
            <a:r>
              <a:rPr lang="hu-HU" sz="1400" dirty="0"/>
              <a:t>: A lejáró okmányok ellenőrzése az összes utas között(3 hónapon belül), érdeklődő előfoglalások listázása</a:t>
            </a:r>
          </a:p>
        </p:txBody>
      </p:sp>
    </p:spTree>
    <p:extLst>
      <p:ext uri="{BB962C8B-B14F-4D97-AF65-F5344CB8AC3E}">
        <p14:creationId xmlns:p14="http://schemas.microsoft.com/office/powerpoint/2010/main" val="172918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DAED-7B03-7560-4296-E83CF55C5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14CC1-3D57-DFEF-0FCF-78B0872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- 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D2F0F0-51DB-836B-34DF-B4D308FE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7" y="1215957"/>
            <a:ext cx="9523380" cy="4961006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Fejlesztői környezet: - </a:t>
            </a:r>
            <a:r>
              <a:rPr lang="hu-HU" altLang="hu-HU" dirty="0" err="1">
                <a:latin typeface="Calibri  "/>
              </a:rPr>
              <a:t>Micrososft</a:t>
            </a:r>
            <a:r>
              <a:rPr lang="hu-HU" altLang="hu-HU" dirty="0">
                <a:latin typeface="Calibri  "/>
              </a:rPr>
              <a:t> Visual </a:t>
            </a:r>
            <a:r>
              <a:rPr lang="hu-HU" altLang="hu-HU" dirty="0" err="1">
                <a:latin typeface="Calibri  "/>
              </a:rPr>
              <a:t>Studio</a:t>
            </a:r>
            <a:endParaRPr lang="hu-HU" altLang="hu-HU" dirty="0">
              <a:latin typeface="Calibri  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Nyelv</a:t>
            </a:r>
            <a:r>
              <a:rPr lang="hu-HU" altLang="hu-HU" dirty="0">
                <a:latin typeface="Calibri  "/>
              </a:rPr>
              <a:t>: C# (Windows </a:t>
            </a:r>
            <a:r>
              <a:rPr lang="hu-HU" altLang="hu-HU" dirty="0" err="1">
                <a:latin typeface="Calibri  "/>
              </a:rPr>
              <a:t>form</a:t>
            </a:r>
            <a:r>
              <a:rPr lang="hu-HU" altLang="hu-HU" dirty="0">
                <a:latin typeface="Calibri  "/>
              </a:rPr>
              <a:t> APP)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Keretrendszer:</a:t>
            </a:r>
            <a:r>
              <a:rPr lang="hu-HU" altLang="hu-HU" dirty="0">
                <a:latin typeface="Calibri  "/>
              </a:rPr>
              <a:t> .NET 8.0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Rendszertípus: </a:t>
            </a:r>
            <a:r>
              <a:rPr lang="hu-HU" altLang="hu-HU" dirty="0">
                <a:latin typeface="Calibri  "/>
              </a:rPr>
              <a:t>Windows 11 / 10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Cél architektúra</a:t>
            </a:r>
            <a:r>
              <a:rPr lang="hu-HU" dirty="0"/>
              <a:t>: X64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Felhasznált kiegészítők(</a:t>
            </a:r>
            <a:r>
              <a:rPr lang="hu-HU" b="1" dirty="0" err="1"/>
              <a:t>Nuget</a:t>
            </a:r>
            <a:r>
              <a:rPr lang="hu-HU" b="1" dirty="0"/>
              <a:t>):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LiveChartsCore</a:t>
            </a:r>
            <a:r>
              <a:rPr lang="hu-HU" dirty="0"/>
              <a:t> – statisztikai elemek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MySqlConnector</a:t>
            </a:r>
            <a:r>
              <a:rPr lang="hu-HU" dirty="0"/>
              <a:t> – adatbázis </a:t>
            </a:r>
            <a:r>
              <a:rPr lang="hu-HU" dirty="0" err="1"/>
              <a:t>interface</a:t>
            </a:r>
            <a:endParaRPr lang="hu-HU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Fejlesztéshez használt rendszer: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CPU</a:t>
            </a:r>
            <a:r>
              <a:rPr lang="hu-HU" sz="1400" dirty="0"/>
              <a:t>: </a:t>
            </a:r>
            <a:r>
              <a:rPr lang="pt-BR" sz="1400" dirty="0"/>
              <a:t>Intel(R) Core(TM) i7-10875H CPU @ 2.30GHz (2.30 GHz)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Memória</a:t>
            </a:r>
            <a:r>
              <a:rPr lang="hu-HU" sz="1400" dirty="0"/>
              <a:t>: 32,0 GB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Rendszer</a:t>
            </a:r>
            <a:r>
              <a:rPr lang="hu-HU" sz="1400" dirty="0"/>
              <a:t> </a:t>
            </a:r>
            <a:r>
              <a:rPr lang="hu-HU" sz="1400" b="1" dirty="0"/>
              <a:t>típusa</a:t>
            </a:r>
            <a:r>
              <a:rPr lang="hu-HU" sz="1400" dirty="0"/>
              <a:t> :</a:t>
            </a:r>
            <a:r>
              <a:rPr lang="pt-BR" sz="1400" dirty="0"/>
              <a:t>64 bites operációs rendszer, x64-alapú processzor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Operációs</a:t>
            </a:r>
            <a:r>
              <a:rPr lang="hu-HU" sz="1400" dirty="0"/>
              <a:t> </a:t>
            </a:r>
            <a:r>
              <a:rPr lang="hu-HU" sz="1400" b="1" dirty="0"/>
              <a:t>rendszer</a:t>
            </a:r>
            <a:r>
              <a:rPr lang="hu-HU" sz="1400" dirty="0"/>
              <a:t>: Windows 11 Home 24H2</a:t>
            </a:r>
          </a:p>
        </p:txBody>
      </p:sp>
    </p:spTree>
    <p:extLst>
      <p:ext uri="{BB962C8B-B14F-4D97-AF65-F5344CB8AC3E}">
        <p14:creationId xmlns:p14="http://schemas.microsoft.com/office/powerpoint/2010/main" val="340296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DEF02C-D353-C871-531C-E74023D5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44" y="365125"/>
            <a:ext cx="9412015" cy="65175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E92706-13ED-765F-E518-BB92B5ED8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9255" y="1439883"/>
            <a:ext cx="93253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Jogosultsági szintek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és operátor eltérő hozzáférésekkel.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Bejelentkezés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SHA256 jelszó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JSON-ban tárolt titkosított adatok a „bejelentkezve marad” funkcióhoz.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Biztonsági mentés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mysqldump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integráció, teljes adatbázis helyi mentése egy kattintással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6CB0A99-FA64-4264-CCE0-F4C05F04E6D8}"/>
              </a:ext>
            </a:extLst>
          </p:cNvPr>
          <p:cNvSpPr txBox="1"/>
          <p:nvPr/>
        </p:nvSpPr>
        <p:spPr>
          <a:xfrm>
            <a:off x="1537138" y="3082159"/>
            <a:ext cx="9238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Funkcionalitás</a:t>
            </a:r>
            <a:r>
              <a:rPr lang="hu-HU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</a:t>
            </a:r>
            <a:r>
              <a:rPr lang="hu-HU" sz="2000" b="1" dirty="0"/>
              <a:t>űrlapok</a:t>
            </a:r>
            <a:r>
              <a:rPr lang="hu-HU" sz="2000" dirty="0"/>
              <a:t> automatikusan </a:t>
            </a:r>
            <a:r>
              <a:rPr lang="hu-HU" sz="2000" b="1" dirty="0"/>
              <a:t>kitöltődnek</a:t>
            </a:r>
            <a:r>
              <a:rPr lang="hu-HU" sz="2000" dirty="0"/>
              <a:t> a meglévő adatok alapján, így elkerülhető a </a:t>
            </a:r>
            <a:r>
              <a:rPr lang="hu-HU" sz="2000" dirty="0" err="1"/>
              <a:t>duplikáció</a:t>
            </a:r>
            <a:r>
              <a:rPr lang="hu-HU" sz="2000" dirty="0"/>
              <a:t> és gyorsabb a munka.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utazások és utasok kezelése átlátható </a:t>
            </a:r>
            <a:r>
              <a:rPr lang="hu-HU" sz="2000" b="1" dirty="0"/>
              <a:t>menürendszeren</a:t>
            </a:r>
            <a:r>
              <a:rPr lang="hu-HU" sz="2000" dirty="0"/>
              <a:t> keresztül történik, animált almenükkel és egyedi vezérlőkkel.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szűrőpanelek</a:t>
            </a:r>
            <a:r>
              <a:rPr lang="hu-HU" sz="2000" dirty="0"/>
              <a:t> segítségével pillanatok alatt megtalálható bármelyik utas vagy utazás, több szempont kombinálásával.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lapozható</a:t>
            </a:r>
            <a:r>
              <a:rPr lang="hu-HU" sz="2000" dirty="0"/>
              <a:t> </a:t>
            </a:r>
            <a:r>
              <a:rPr lang="hu-HU" sz="2000" b="1" dirty="0"/>
              <a:t>listák</a:t>
            </a:r>
            <a:r>
              <a:rPr lang="hu-HU" sz="2000" dirty="0"/>
              <a:t> lehetővé teszik a nagy adatmennyiség kényelmes kezelését.</a:t>
            </a:r>
          </a:p>
        </p:txBody>
      </p:sp>
    </p:spTree>
    <p:extLst>
      <p:ext uri="{BB962C8B-B14F-4D97-AF65-F5344CB8AC3E}">
        <p14:creationId xmlns:p14="http://schemas.microsoft.com/office/powerpoint/2010/main" val="153014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A1895-5D82-4E49-2A0A-66A5D8C5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DB18DD-C1EB-D61F-BF62-A4BBCD2E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32" y="116733"/>
            <a:ext cx="10291865" cy="57393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datbázis</a:t>
            </a:r>
          </a:p>
        </p:txBody>
      </p:sp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6E37B127-4D79-1B6E-10F4-30B96A13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485"/>
            <a:ext cx="12245512" cy="608951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8D962FC-0DA5-68C9-F10A-5F7FA0556F70}"/>
              </a:ext>
            </a:extLst>
          </p:cNvPr>
          <p:cNvSpPr txBox="1"/>
          <p:nvPr/>
        </p:nvSpPr>
        <p:spPr>
          <a:xfrm>
            <a:off x="118241" y="867103"/>
            <a:ext cx="5005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Főbb táblák: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utas</a:t>
            </a:r>
            <a:r>
              <a:rPr lang="hu-HU" sz="1200" dirty="0"/>
              <a:t> – alapadatok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cím, telefon</a:t>
            </a:r>
            <a:r>
              <a:rPr lang="hu-HU" sz="1200" dirty="0"/>
              <a:t> – elérhetőségek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elofoglalas</a:t>
            </a:r>
            <a:r>
              <a:rPr lang="hu-HU" sz="1200" dirty="0"/>
              <a:t> – utazási előjegyzések (érdeklődik / foglalva / lemondva)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fizetes</a:t>
            </a:r>
            <a:r>
              <a:rPr lang="hu-HU" sz="1200" dirty="0"/>
              <a:t> – befizetések, biztosítás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személyi</a:t>
            </a:r>
            <a:r>
              <a:rPr lang="hu-HU" sz="1200" dirty="0"/>
              <a:t> – okmányok, lejáratok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megjegyzés</a:t>
            </a:r>
            <a:r>
              <a:rPr lang="hu-HU" sz="1200" dirty="0"/>
              <a:t> – speciális igények</a:t>
            </a:r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14B9FC-E106-2EEE-5954-928BCBE6780C}"/>
              </a:ext>
            </a:extLst>
          </p:cNvPr>
          <p:cNvSpPr txBox="1"/>
          <p:nvPr/>
        </p:nvSpPr>
        <p:spPr>
          <a:xfrm>
            <a:off x="6881648" y="843453"/>
            <a:ext cx="26722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Kapcsolatok: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Egy utas </a:t>
            </a:r>
            <a:r>
              <a:rPr lang="hu-HU" sz="1200" dirty="0"/>
              <a:t>→ több elérhetőség, fizetés, megjegyzés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Előfoglalás</a:t>
            </a:r>
            <a:r>
              <a:rPr lang="hu-HU" sz="1200" dirty="0"/>
              <a:t> → adott utazáshoz tartozik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Felhasználók</a:t>
            </a:r>
            <a:r>
              <a:rPr lang="hu-HU" sz="1200" dirty="0"/>
              <a:t> (</a:t>
            </a:r>
            <a:r>
              <a:rPr lang="hu-HU" sz="1200" dirty="0" err="1"/>
              <a:t>admin</a:t>
            </a:r>
            <a:r>
              <a:rPr lang="hu-HU" sz="1200" dirty="0"/>
              <a:t> / operátor) → hozzáférés kezelése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172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D0E188-F59E-4014-55CE-23ACC440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10" y="365126"/>
            <a:ext cx="9943289" cy="588186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– Statisztika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E6D04D-095E-4B2D-074B-F194CB337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51" y="1635599"/>
            <a:ext cx="6523497" cy="3364419"/>
          </a:xfrm>
          <a:effectLst>
            <a:outerShdw blurRad="50800" dist="50800" dir="5400000" algn="ctr" rotWithShape="0">
              <a:srgbClr val="000000"/>
            </a:outerShdw>
            <a:reflection stA="99000" endPos="0" dist="50800" dir="5400000" sy="-100000" algn="bl" rotWithShape="0"/>
            <a:softEdge rad="139700"/>
          </a:effectLst>
          <a:scene3d>
            <a:camera prst="perspectiveContrastingLeftFacing"/>
            <a:lightRig rig="flat" dir="t"/>
          </a:scene3d>
          <a:sp3d extrusionH="63500">
            <a:bevelT/>
            <a:bevelB w="114300" prst="slope"/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D3C5212-8FC5-3671-9868-EA4C871F256A}"/>
              </a:ext>
            </a:extLst>
          </p:cNvPr>
          <p:cNvSpPr txBox="1"/>
          <p:nvPr/>
        </p:nvSpPr>
        <p:spPr>
          <a:xfrm>
            <a:off x="1653705" y="2110903"/>
            <a:ext cx="34686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Cél és működés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utazásokhoz kapcsolódó adatok vizualizálása.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utasok és utazások elemzése grafikonok, térkép és kördiagramok segítségével.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LiveCharts2 használata interaktív megjelenítéshez.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81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263EB9-386F-5761-7BB4-F9C12AB4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78" y="365125"/>
            <a:ext cx="9435663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-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14B1F-2CB1-5586-7491-B459F369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772" y="1277007"/>
            <a:ext cx="9569669" cy="47454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/>
              <a:t> </a:t>
            </a:r>
            <a:endParaRPr lang="hu-HU" dirty="0"/>
          </a:p>
          <a:p>
            <a:r>
              <a:rPr lang="hu-HU" dirty="0"/>
              <a:t>🌍 </a:t>
            </a:r>
            <a:r>
              <a:rPr lang="hu-HU" b="1" dirty="0"/>
              <a:t>Térképes statisztika (</a:t>
            </a:r>
            <a:r>
              <a:rPr lang="hu-HU" b="1" dirty="0" err="1"/>
              <a:t>GeoMap</a:t>
            </a:r>
            <a:r>
              <a:rPr lang="hu-HU" b="1" dirty="0"/>
              <a:t>)</a:t>
            </a:r>
            <a:endParaRPr lang="hu-HU" dirty="0"/>
          </a:p>
          <a:p>
            <a:pPr lvl="1"/>
            <a:r>
              <a:rPr lang="hu-HU" dirty="0" err="1"/>
              <a:t>Országonkénti</a:t>
            </a:r>
            <a:r>
              <a:rPr lang="hu-HU" dirty="0"/>
              <a:t> utasszám megjelenítése.</a:t>
            </a:r>
          </a:p>
          <a:p>
            <a:pPr lvl="1"/>
            <a:r>
              <a:rPr lang="hu-HU" dirty="0"/>
              <a:t>Hőtérkép formájában jelzi a desztinációk népszerűségét.</a:t>
            </a:r>
          </a:p>
          <a:p>
            <a:r>
              <a:rPr lang="hu-HU" dirty="0"/>
              <a:t>📈 </a:t>
            </a:r>
            <a:r>
              <a:rPr lang="hu-HU" b="1" dirty="0"/>
              <a:t>Utazási tendencia (oszlopdiagram)</a:t>
            </a:r>
            <a:endParaRPr lang="hu-HU" dirty="0"/>
          </a:p>
          <a:p>
            <a:pPr lvl="1"/>
            <a:r>
              <a:rPr lang="hu-HU" dirty="0"/>
              <a:t>Időbeli eloszlás: adott hónapban hány utas utazott.</a:t>
            </a:r>
          </a:p>
          <a:p>
            <a:pPr lvl="1"/>
            <a:r>
              <a:rPr lang="hu-HU" dirty="0"/>
              <a:t>Éves trendek követése.</a:t>
            </a:r>
          </a:p>
          <a:p>
            <a:r>
              <a:rPr lang="hu-HU" dirty="0"/>
              <a:t>💰 </a:t>
            </a:r>
            <a:r>
              <a:rPr lang="hu-HU" b="1" dirty="0"/>
              <a:t>Pénzügyi tendencia (vonaldiagram)</a:t>
            </a:r>
            <a:endParaRPr lang="hu-HU" dirty="0"/>
          </a:p>
          <a:p>
            <a:pPr lvl="1"/>
            <a:r>
              <a:rPr lang="hu-HU" dirty="0" err="1"/>
              <a:t>Utazásonkénti</a:t>
            </a:r>
            <a:r>
              <a:rPr lang="hu-HU" dirty="0"/>
              <a:t> bevétel alakulása.</a:t>
            </a:r>
          </a:p>
          <a:p>
            <a:pPr lvl="1"/>
            <a:r>
              <a:rPr lang="hu-HU" dirty="0"/>
              <a:t>Top 10 legfrissebb utazás pénzügyi teljesítménye.</a:t>
            </a:r>
          </a:p>
          <a:p>
            <a:r>
              <a:rPr lang="hu-HU" dirty="0"/>
              <a:t>👥 </a:t>
            </a:r>
            <a:r>
              <a:rPr lang="hu-HU" b="1" dirty="0"/>
              <a:t>Korcsoport eloszlás (kördiagram)</a:t>
            </a:r>
            <a:endParaRPr lang="hu-HU" dirty="0"/>
          </a:p>
          <a:p>
            <a:pPr lvl="1"/>
            <a:r>
              <a:rPr lang="hu-HU" dirty="0"/>
              <a:t>Utasok életkori kategóriák (0–29, 30–45, 46–65, 65+).</a:t>
            </a:r>
          </a:p>
          <a:p>
            <a:pPr lvl="1"/>
            <a:r>
              <a:rPr lang="hu-HU" dirty="0"/>
              <a:t>Százalékos és darabszám szerinti megoszlás.</a:t>
            </a:r>
          </a:p>
          <a:p>
            <a:r>
              <a:rPr lang="hu-HU" dirty="0"/>
              <a:t>🚌 </a:t>
            </a:r>
            <a:r>
              <a:rPr lang="hu-HU" b="1" dirty="0"/>
              <a:t>Utazási mód eloszlás (kördiagram)</a:t>
            </a:r>
            <a:endParaRPr lang="hu-HU" dirty="0"/>
          </a:p>
          <a:p>
            <a:pPr lvl="1"/>
            <a:r>
              <a:rPr lang="hu-HU" dirty="0"/>
              <a:t>Busz, repülő, hajó, egyéni utazás aránya.</a:t>
            </a:r>
          </a:p>
          <a:p>
            <a:r>
              <a:rPr lang="hu-HU" dirty="0"/>
              <a:t>🏆 </a:t>
            </a:r>
            <a:r>
              <a:rPr lang="hu-HU" b="1" dirty="0"/>
              <a:t>Top desztinációk</a:t>
            </a:r>
            <a:endParaRPr lang="hu-HU" dirty="0"/>
          </a:p>
          <a:p>
            <a:pPr lvl="1"/>
            <a:r>
              <a:rPr lang="hu-HU" dirty="0"/>
              <a:t>Legnépszerűbb célállomások listázása és kiemelése.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C65D0F5-3EAD-1669-0CD2-BA18060F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5" y="1277919"/>
            <a:ext cx="3796165" cy="115516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BE9EDE9-2E79-D303-DFBA-470F081A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4" y="2431585"/>
            <a:ext cx="3796165" cy="119744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CE8611F-F885-5FA5-7A05-030A71FA5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3649717"/>
            <a:ext cx="3796165" cy="9514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E70204D-1293-10EB-9190-2C9775D69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4782699"/>
            <a:ext cx="3796165" cy="99740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31283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1247</Words>
  <Application>Microsoft Office PowerPoint</Application>
  <PresentationFormat>Szélesvásznú</PresentationFormat>
  <Paragraphs>149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Calibri  </vt:lpstr>
      <vt:lpstr>Calibri Light</vt:lpstr>
      <vt:lpstr>Office-téma</vt:lpstr>
      <vt:lpstr>Szoftverfejlesztő és tesztelő vizsga 2025</vt:lpstr>
      <vt:lpstr>Bevezetés</vt:lpstr>
      <vt:lpstr>Csapat és a projekt bemutatása</vt:lpstr>
      <vt:lpstr>Asztali alkalmazás</vt:lpstr>
      <vt:lpstr>Asztali alkalmazás - technológia</vt:lpstr>
      <vt:lpstr>Asztali alkalmazás</vt:lpstr>
      <vt:lpstr>Adatbázis</vt:lpstr>
      <vt:lpstr>Asztali alkalmazás – Statisztika</vt:lpstr>
      <vt:lpstr>Statisztika - Funkciók</vt:lpstr>
      <vt:lpstr>Statisztika – Hőtérkép (kódrészlet )</vt:lpstr>
      <vt:lpstr>Webes alkalmazás</vt:lpstr>
      <vt:lpstr>Webes alkalmazás</vt:lpstr>
      <vt:lpstr>Előfoglalás folyamata (részletes áttekintés)</vt:lpstr>
      <vt:lpstr>Kódrészlet a jelentkezes.php-ból</vt:lpstr>
      <vt:lpstr>HTML visszajelzés (UI)</vt:lpstr>
      <vt:lpstr>Csapatmunka</vt:lpstr>
      <vt:lpstr>Future improvements</vt:lpstr>
      <vt:lpstr>Befejezés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 Zsolt</dc:creator>
  <cp:lastModifiedBy>B Zsolt</cp:lastModifiedBy>
  <cp:revision>62</cp:revision>
  <dcterms:created xsi:type="dcterms:W3CDTF">2025-09-03T10:23:45Z</dcterms:created>
  <dcterms:modified xsi:type="dcterms:W3CDTF">2025-09-13T19:38:41Z</dcterms:modified>
</cp:coreProperties>
</file>